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3"/>
  </p:notesMasterIdLst>
  <p:sldIdLst>
    <p:sldId id="256" r:id="rId2"/>
  </p:sldIdLst>
  <p:sldSz cx="7772400" cy="10058400"/>
  <p:notesSz cx="6858000" cy="9144000"/>
  <p:embeddedFontLst>
    <p:embeddedFont>
      <p:font typeface="Google Sans SemiBold" panose="020B0604020202020204" charset="0"/>
      <p:regular r:id="rId4"/>
      <p:bold r:id="rId5"/>
      <p:italic r:id="rId6"/>
      <p:boldItalic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PT Sans Narrow" panose="020B0604020202020204" charset="0"/>
      <p:regular r:id="rId12"/>
      <p:bold r:id="rId13"/>
    </p:embeddedFont>
    <p:embeddedFont>
      <p:font typeface="Roboto" panose="02000000000000000000" pitchFamily="2" charset="0"/>
      <p:regular r:id="rId14"/>
      <p:bold r:id="rId15"/>
      <p:italic r:id="rId16"/>
      <p:boldItalic r:id="rId17"/>
    </p:embeddedFont>
    <p:embeddedFont>
      <p:font typeface="Work Sans" panose="020B0604020202020204" charset="0"/>
      <p:regular r:id="rId18"/>
      <p:bold r:id="rId19"/>
      <p:italic r:id="rId20"/>
      <p:boldItalic r:id="rId21"/>
    </p:embeddedFont>
    <p:embeddedFont>
      <p:font typeface="Google Sans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1122" y="-47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26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21" Type="http://schemas.openxmlformats.org/officeDocument/2006/relationships/font" Target="fonts/font18.fntdata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5" Type="http://schemas.openxmlformats.org/officeDocument/2006/relationships/font" Target="fonts/font22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font" Target="fonts/font1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font" Target="fonts/font21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font" Target="fonts/font20.fntdata"/><Relationship Id="rId28" Type="http://schemas.openxmlformats.org/officeDocument/2006/relationships/theme" Target="theme/theme1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font" Target="fonts/font19.fntdata"/><Relationship Id="rId27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512140ae02_0_7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512140ae02_0_7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>
            <a:spLocks noGrp="1"/>
          </p:cNvSpPr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"/>
          <p:cNvSpPr txBox="1">
            <a:spLocks noGrp="1"/>
          </p:cNvSpPr>
          <p:nvPr>
            <p:ph type="subTitle" idx="1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40;p3"/>
          <p:cNvCxnSpPr>
            <a:stCxn id="41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2" name="Google Shape;42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41" name="Google Shape;41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46" name="Google Shape;46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47" name="Google Shape;47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51" name="Google Shape;5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52" name="Google Shape;52;p3"/>
          <p:cNvSpPr txBox="1"/>
          <p:nvPr/>
        </p:nvSpPr>
        <p:spPr>
          <a:xfrm>
            <a:off x="490594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3" name="Google Shape;53;p3"/>
          <p:cNvGrpSpPr/>
          <p:nvPr/>
        </p:nvGrpSpPr>
        <p:grpSpPr>
          <a:xfrm>
            <a:off x="372224" y="1193225"/>
            <a:ext cx="137818" cy="187200"/>
            <a:chOff x="507100" y="1997600"/>
            <a:chExt cx="158375" cy="187200"/>
          </a:xfrm>
        </p:grpSpPr>
        <p:sp>
          <p:nvSpPr>
            <p:cNvPr id="54" name="Google Shape;5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/>
          <p:nvPr/>
        </p:nvSpPr>
        <p:spPr>
          <a:xfrm>
            <a:off x="3314919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7" name="Google Shape;57;p3"/>
          <p:cNvGrpSpPr/>
          <p:nvPr/>
        </p:nvGrpSpPr>
        <p:grpSpPr>
          <a:xfrm>
            <a:off x="3196549" y="1193225"/>
            <a:ext cx="137818" cy="187200"/>
            <a:chOff x="507100" y="1997600"/>
            <a:chExt cx="158375" cy="187200"/>
          </a:xfrm>
        </p:grpSpPr>
        <p:sp>
          <p:nvSpPr>
            <p:cNvPr id="58" name="Google Shape;58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3"/>
          <p:cNvSpPr txBox="1"/>
          <p:nvPr/>
        </p:nvSpPr>
        <p:spPr>
          <a:xfrm>
            <a:off x="3314919" y="3910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1" name="Google Shape;61;p3"/>
          <p:cNvGrpSpPr/>
          <p:nvPr/>
        </p:nvGrpSpPr>
        <p:grpSpPr>
          <a:xfrm>
            <a:off x="3196549" y="4016425"/>
            <a:ext cx="137818" cy="187200"/>
            <a:chOff x="507100" y="1997600"/>
            <a:chExt cx="158375" cy="187200"/>
          </a:xfrm>
        </p:grpSpPr>
        <p:sp>
          <p:nvSpPr>
            <p:cNvPr id="62" name="Google Shape;6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3"/>
          <p:cNvGrpSpPr/>
          <p:nvPr/>
        </p:nvGrpSpPr>
        <p:grpSpPr>
          <a:xfrm>
            <a:off x="172050" y="4643025"/>
            <a:ext cx="2852450" cy="2183285"/>
            <a:chOff x="404700" y="4541500"/>
            <a:chExt cx="2852450" cy="2183285"/>
          </a:xfrm>
        </p:grpSpPr>
        <p:sp>
          <p:nvSpPr>
            <p:cNvPr id="65" name="Google Shape;65;p3"/>
            <p:cNvSpPr/>
            <p:nvPr/>
          </p:nvSpPr>
          <p:spPr>
            <a:xfrm>
              <a:off x="404700" y="4574127"/>
              <a:ext cx="2758200" cy="21480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52450" y="4614885"/>
              <a:ext cx="2804700" cy="2109900"/>
            </a:xfrm>
            <a:prstGeom prst="rect">
              <a:avLst/>
            </a:prstGeom>
            <a:solidFill>
              <a:srgbClr val="CCCCCC"/>
            </a:solidFill>
            <a:ln w="9525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 txBox="1"/>
            <p:nvPr/>
          </p:nvSpPr>
          <p:spPr>
            <a:xfrm>
              <a:off x="643125" y="4541500"/>
              <a:ext cx="2595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KEY INSIGHTS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" name="Google Shape;70;p3"/>
          <p:cNvSpPr/>
          <p:nvPr/>
        </p:nvSpPr>
        <p:spPr>
          <a:xfrm>
            <a:off x="3668950" y="6615125"/>
            <a:ext cx="3184200" cy="24957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1043125" y="7288425"/>
            <a:ext cx="2573100" cy="22614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>
            <a:spLocks noGrp="1"/>
          </p:cNvSpPr>
          <p:nvPr>
            <p:ph type="pic" idx="2"/>
          </p:nvPr>
        </p:nvSpPr>
        <p:spPr>
          <a:xfrm>
            <a:off x="3681075" y="64661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p3"/>
          <p:cNvSpPr>
            <a:spLocks noGrp="1"/>
          </p:cNvSpPr>
          <p:nvPr>
            <p:ph type="pic" idx="3"/>
          </p:nvPr>
        </p:nvSpPr>
        <p:spPr>
          <a:xfrm>
            <a:off x="1162700" y="7044000"/>
            <a:ext cx="2453400" cy="23982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" name="Google Shape;74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 txBox="1">
            <a:spLocks noGrp="1"/>
          </p:cNvSpPr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"/>
          <p:cNvSpPr txBox="1">
            <a:spLocks noGrp="1"/>
          </p:cNvSpPr>
          <p:nvPr>
            <p:ph type="subTitle" idx="1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Google Shape;7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9" name="Google Shape;7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80" name="Google Shape;8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" name="Google Shape;8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82" name="Google Shape;8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4"/>
          <p:cNvSpPr txBox="1">
            <a:spLocks noGrp="1"/>
          </p:cNvSpPr>
          <p:nvPr>
            <p:ph type="title"/>
          </p:nvPr>
        </p:nvSpPr>
        <p:spPr>
          <a:xfrm>
            <a:off x="404725" y="246200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"/>
          <p:cNvSpPr txBox="1">
            <a:spLocks noGrp="1"/>
          </p:cNvSpPr>
          <p:nvPr>
            <p:ph type="subTitle" idx="1"/>
          </p:nvPr>
        </p:nvSpPr>
        <p:spPr>
          <a:xfrm>
            <a:off x="2249425" y="8270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5" name="Google Shape;85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7" name="Google Shape;87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88" name="Google Shape;88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93" name="Google Shape;93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97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98" name="Google Shape;98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2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03" name="Google Shape;103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9" name="Google Shape;109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0" name="Google Shape;110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1" name="Google Shape;111;p4"/>
          <p:cNvSpPr txBox="1">
            <a:spLocks noGrp="1"/>
          </p:cNvSpPr>
          <p:nvPr>
            <p:ph type="body" idx="2"/>
          </p:nvPr>
        </p:nvSpPr>
        <p:spPr>
          <a:xfrm>
            <a:off x="413425" y="1939675"/>
            <a:ext cx="6896100" cy="10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2" name="Google Shape;112;p4"/>
          <p:cNvSpPr txBox="1">
            <a:spLocks noGrp="1"/>
          </p:cNvSpPr>
          <p:nvPr>
            <p:ph type="body" idx="3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3" name="Google Shape;113;p4"/>
          <p:cNvSpPr txBox="1">
            <a:spLocks noGrp="1"/>
          </p:cNvSpPr>
          <p:nvPr>
            <p:ph type="body" idx="4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4" name="Google Shape;114;p4"/>
          <p:cNvSpPr txBox="1">
            <a:spLocks noGrp="1"/>
          </p:cNvSpPr>
          <p:nvPr>
            <p:ph type="body" idx="5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5" name="Google Shape;115;p4"/>
          <p:cNvSpPr txBox="1">
            <a:spLocks noGrp="1"/>
          </p:cNvSpPr>
          <p:nvPr>
            <p:ph type="subTitle" idx="6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4"/>
          <p:cNvSpPr>
            <a:spLocks noGrp="1"/>
          </p:cNvSpPr>
          <p:nvPr>
            <p:ph type="pic" idx="7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9" name="Google Shape;119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0" name="Google Shape;120;p5"/>
          <p:cNvSpPr txBox="1">
            <a:spLocks noGrp="1"/>
          </p:cNvSpPr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5"/>
          <p:cNvSpPr txBox="1">
            <a:spLocks noGrp="1"/>
          </p:cNvSpPr>
          <p:nvPr>
            <p:ph type="subTitle" idx="1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2" name="Google Shape;122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23" name="Google Shape;123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4" name="Google Shape;124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5" name="Google Shape;125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27" name="Google Shape;127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28" name="Google Shape;128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9" name="Google Shape;129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0" name="Google Shape;130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1" name="Google Shape;131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32" name="Google Shape;132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3" name="Google Shape;133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4" name="Google Shape;134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5" name="Google Shape;135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5"/>
          <p:cNvSpPr/>
          <p:nvPr/>
        </p:nvSpPr>
        <p:spPr>
          <a:xfrm>
            <a:off x="432000" y="76869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37" name="Google Shape;137;p5"/>
          <p:cNvGrpSpPr/>
          <p:nvPr/>
        </p:nvGrpSpPr>
        <p:grpSpPr>
          <a:xfrm>
            <a:off x="95351" y="7514559"/>
            <a:ext cx="7581691" cy="5901"/>
            <a:chOff x="1890075" y="5241175"/>
            <a:chExt cx="4240556" cy="257700"/>
          </a:xfrm>
        </p:grpSpPr>
        <p:sp>
          <p:nvSpPr>
            <p:cNvPr id="138" name="Google Shape;138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9" name="Google Shape;139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1" name="Google Shape;141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42" name="Google Shape;142;p5"/>
          <p:cNvSpPr>
            <a:spLocks noGrp="1"/>
          </p:cNvSpPr>
          <p:nvPr>
            <p:ph type="pic" idx="2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6"/>
          <p:cNvSpPr txBox="1"/>
          <p:nvPr/>
        </p:nvSpPr>
        <p:spPr>
          <a:xfrm>
            <a:off x="6744495" y="427827"/>
            <a:ext cx="1027800" cy="5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46" name="Google Shape;146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47" name="Google Shape;147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48" name="Google Shape;148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 txBox="1">
            <a:spLocks noGrp="1"/>
          </p:cNvSpPr>
          <p:nvPr>
            <p:ph type="title"/>
          </p:nvPr>
        </p:nvSpPr>
        <p:spPr>
          <a:xfrm>
            <a:off x="404725" y="246200"/>
            <a:ext cx="6908400" cy="7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/>
              <a:t>New York City TLC Project Preliminary Data Summary</a:t>
            </a:r>
            <a:endParaRPr sz="1900"/>
          </a:p>
        </p:txBody>
      </p:sp>
      <p:sp>
        <p:nvSpPr>
          <p:cNvPr id="155" name="Google Shape;155;p8"/>
          <p:cNvSpPr txBox="1">
            <a:spLocks noGrp="1"/>
          </p:cNvSpPr>
          <p:nvPr>
            <p:ph type="subTitle" idx="1"/>
          </p:nvPr>
        </p:nvSpPr>
        <p:spPr>
          <a:xfrm>
            <a:off x="1941150" y="677675"/>
            <a:ext cx="38901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Executive summary report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Commission Prepared by </a:t>
            </a:r>
            <a:r>
              <a:rPr lang="en" b="1"/>
              <a:t>Automatidata</a:t>
            </a:r>
            <a:endParaRPr b="1"/>
          </a:p>
        </p:txBody>
      </p:sp>
      <p:sp>
        <p:nvSpPr>
          <p:cNvPr id="156" name="Google Shape;156;p8"/>
          <p:cNvSpPr txBox="1"/>
          <p:nvPr/>
        </p:nvSpPr>
        <p:spPr>
          <a:xfrm>
            <a:off x="4051263" y="5448175"/>
            <a:ext cx="3000000" cy="3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70" b="1" i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Total_amount variable </a:t>
            </a:r>
            <a:endParaRPr b="1"/>
          </a:p>
        </p:txBody>
      </p:sp>
      <p:sp>
        <p:nvSpPr>
          <p:cNvPr id="157" name="Google Shape;157;p8"/>
          <p:cNvSpPr txBox="1"/>
          <p:nvPr/>
        </p:nvSpPr>
        <p:spPr>
          <a:xfrm>
            <a:off x="432000" y="2019013"/>
            <a:ext cx="6908400" cy="120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  <a:buNone/>
            </a:pPr>
            <a:r>
              <a:rPr lang="en-GB" sz="1100" dirty="0" smtClean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The </a:t>
            </a:r>
            <a:r>
              <a:rPr lang="en-GB" sz="11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NYC Taxi &amp; Limousine Commission has partnered with </a:t>
            </a:r>
            <a:r>
              <a:rPr lang="en-GB" sz="1100" dirty="0" err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Automatidata</a:t>
            </a:r>
            <a:r>
              <a:rPr lang="en-GB" sz="11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to develop a regression model that accurately predicts taxi cab fares. To support this effort, the </a:t>
            </a:r>
            <a:r>
              <a:rPr lang="en-GB" sz="1100" dirty="0" err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Automatidata</a:t>
            </a:r>
            <a:r>
              <a:rPr lang="en-GB" sz="11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data team conducted a preliminary review of the data provided by the NYC Taxi and Limousine Commission. This initial inspection aimed to </a:t>
            </a:r>
            <a:r>
              <a:rPr lang="en-GB" sz="1100" dirty="0" err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analyze</a:t>
            </a:r>
            <a:r>
              <a:rPr lang="en-GB" sz="11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key data variables, ensuring the dataset is well-suited for generating clear, actionable insights.</a:t>
            </a:r>
            <a:endParaRPr sz="11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8" name="Google Shape;158;p8"/>
          <p:cNvSpPr txBox="1"/>
          <p:nvPr/>
        </p:nvSpPr>
        <p:spPr>
          <a:xfrm>
            <a:off x="3701450" y="3674475"/>
            <a:ext cx="3639000" cy="1962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8450">
              <a:lnSpc>
                <a:spcPct val="150000"/>
              </a:lnSpc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-GB" sz="11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This dataset contains variables that are useful for developing prediction models for taxi cab ride fares. </a:t>
            </a:r>
            <a:endParaRPr lang="en-GB" sz="1100" dirty="0" smtClean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98450">
              <a:lnSpc>
                <a:spcPct val="150000"/>
              </a:lnSpc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-GB" sz="1100" dirty="0" smtClean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Unusual </a:t>
            </a:r>
            <a:r>
              <a:rPr lang="en-GB" sz="11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values have been identified, specifically trips that are short in distance but have high charges, as indicated by the </a:t>
            </a:r>
            <a:r>
              <a:rPr lang="en-GB" sz="1100" dirty="0" err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total_amount</a:t>
            </a:r>
            <a:r>
              <a:rPr lang="en-GB" sz="11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-GB" sz="1100" dirty="0" smtClean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variable. </a:t>
            </a:r>
            <a:r>
              <a:rPr lang="en" sz="1100" dirty="0" smtClean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Reference </a:t>
            </a:r>
            <a:r>
              <a:rPr lang="en" sz="11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screenshots:</a:t>
            </a:r>
            <a:endParaRPr sz="11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9" name="Google Shape;159;p8"/>
          <p:cNvSpPr txBox="1">
            <a:spLocks noGrp="1"/>
          </p:cNvSpPr>
          <p:nvPr>
            <p:ph type="body" idx="3"/>
          </p:nvPr>
        </p:nvSpPr>
        <p:spPr>
          <a:xfrm>
            <a:off x="438151" y="3511550"/>
            <a:ext cx="3407700" cy="30226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Autofit/>
          </a:bodyPr>
          <a:lstStyle/>
          <a:p>
            <a:pPr marL="330200" indent="-171450">
              <a:spcBef>
                <a:spcPts val="1000"/>
              </a:spcBef>
              <a:buClr>
                <a:schemeClr val="dk1"/>
              </a:buClr>
              <a:buSzPts val="1100"/>
            </a:pPr>
            <a:r>
              <a:rPr lang="en-GB" sz="1100" dirty="0" smtClean="0">
                <a:solidFill>
                  <a:schemeClr val="dk1"/>
                </a:solidFill>
              </a:rPr>
              <a:t>Explored </a:t>
            </a:r>
            <a:r>
              <a:rPr lang="en-GB" sz="1100" dirty="0">
                <a:solidFill>
                  <a:schemeClr val="dk1"/>
                </a:solidFill>
              </a:rPr>
              <a:t>the dataset to identify any unusual values or anomalies. </a:t>
            </a:r>
            <a:endParaRPr lang="en-GB" sz="1100" dirty="0" smtClean="0">
              <a:solidFill>
                <a:schemeClr val="dk1"/>
              </a:solidFill>
            </a:endParaRPr>
          </a:p>
          <a:p>
            <a:pPr marL="330200" indent="-171450">
              <a:spcBef>
                <a:spcPts val="1000"/>
              </a:spcBef>
              <a:buClr>
                <a:schemeClr val="dk1"/>
              </a:buClr>
              <a:buSzPts val="1100"/>
            </a:pPr>
            <a:r>
              <a:rPr lang="en-GB" sz="1100" dirty="0" smtClean="0">
                <a:solidFill>
                  <a:schemeClr val="dk1"/>
                </a:solidFill>
              </a:rPr>
              <a:t>Evaluated </a:t>
            </a:r>
            <a:r>
              <a:rPr lang="en-GB" sz="1100" dirty="0">
                <a:solidFill>
                  <a:schemeClr val="dk1"/>
                </a:solidFill>
              </a:rPr>
              <a:t>key variables most useful for building predictive models, focusing on </a:t>
            </a:r>
            <a:r>
              <a:rPr lang="en-GB" sz="1100" dirty="0" err="1">
                <a:solidFill>
                  <a:schemeClr val="dk1"/>
                </a:solidFill>
              </a:rPr>
              <a:t>total_amount</a:t>
            </a:r>
            <a:r>
              <a:rPr lang="en-GB" sz="1100" dirty="0">
                <a:solidFill>
                  <a:schemeClr val="dk1"/>
                </a:solidFill>
              </a:rPr>
              <a:t> and </a:t>
            </a:r>
            <a:r>
              <a:rPr lang="en-GB" sz="1100" dirty="0" err="1">
                <a:solidFill>
                  <a:schemeClr val="dk1"/>
                </a:solidFill>
              </a:rPr>
              <a:t>trip_distance</a:t>
            </a:r>
            <a:r>
              <a:rPr lang="en-GB" sz="1100" dirty="0">
                <a:solidFill>
                  <a:schemeClr val="dk1"/>
                </a:solidFill>
              </a:rPr>
              <a:t>, as they effectively represent a taxi cab ride. </a:t>
            </a:r>
            <a:endParaRPr lang="en-GB" sz="1100" dirty="0" smtClean="0">
              <a:solidFill>
                <a:schemeClr val="dk1"/>
              </a:solidFill>
            </a:endParaRPr>
          </a:p>
          <a:p>
            <a:pPr marL="330200" indent="-171450">
              <a:spcBef>
                <a:spcPts val="1000"/>
              </a:spcBef>
              <a:buClr>
                <a:schemeClr val="dk1"/>
              </a:buClr>
              <a:buSzPts val="1100"/>
            </a:pPr>
            <a:r>
              <a:rPr lang="en-GB" sz="1100" dirty="0" err="1" smtClean="0">
                <a:solidFill>
                  <a:schemeClr val="dk1"/>
                </a:solidFill>
              </a:rPr>
              <a:t>Analyzed</a:t>
            </a:r>
            <a:r>
              <a:rPr lang="en-GB" sz="1100" dirty="0" smtClean="0">
                <a:solidFill>
                  <a:schemeClr val="dk1"/>
                </a:solidFill>
              </a:rPr>
              <a:t> </a:t>
            </a:r>
            <a:r>
              <a:rPr lang="en-GB" sz="1100" dirty="0">
                <a:solidFill>
                  <a:schemeClr val="dk1"/>
                </a:solidFill>
              </a:rPr>
              <a:t>potential interactions between these selected variables to uncover </a:t>
            </a:r>
            <a:r>
              <a:rPr lang="en-GB" sz="1100" dirty="0" smtClean="0">
                <a:solidFill>
                  <a:schemeClr val="dk1"/>
                </a:solidFill>
              </a:rPr>
              <a:t>relationships.</a:t>
            </a:r>
          </a:p>
          <a:p>
            <a:pPr marL="330200" indent="-171450">
              <a:spcBef>
                <a:spcPts val="1000"/>
              </a:spcBef>
              <a:buClr>
                <a:schemeClr val="dk1"/>
              </a:buClr>
              <a:buSzPts val="1100"/>
            </a:pPr>
            <a:r>
              <a:rPr lang="en-GB" sz="1100" dirty="0" smtClean="0">
                <a:solidFill>
                  <a:schemeClr val="dk1"/>
                </a:solidFill>
              </a:rPr>
              <a:t>Established </a:t>
            </a:r>
            <a:r>
              <a:rPr lang="en-GB" sz="1100" dirty="0">
                <a:solidFill>
                  <a:schemeClr val="dk1"/>
                </a:solidFill>
              </a:rPr>
              <a:t>the foundation for further exploratory data analysis, visualizations, and model development.</a:t>
            </a:r>
            <a:endParaRPr sz="1100" dirty="0">
              <a:solidFill>
                <a:schemeClr val="dk1"/>
              </a:solidFill>
            </a:endParaRPr>
          </a:p>
        </p:txBody>
      </p:sp>
      <p:sp>
        <p:nvSpPr>
          <p:cNvPr id="160" name="Google Shape;160;p8"/>
          <p:cNvSpPr txBox="1">
            <a:spLocks noGrp="1"/>
          </p:cNvSpPr>
          <p:nvPr>
            <p:ph type="body" idx="4"/>
          </p:nvPr>
        </p:nvSpPr>
        <p:spPr>
          <a:xfrm>
            <a:off x="438150" y="7050750"/>
            <a:ext cx="3407700" cy="22554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457200" lvl="0" indent="-29845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AutoNum type="arabicPeriod"/>
            </a:pPr>
            <a:r>
              <a:rPr lang="en-GB" sz="1100" dirty="0" smtClean="0">
                <a:solidFill>
                  <a:schemeClr val="dk1"/>
                </a:solidFill>
                <a:sym typeface="Arial"/>
              </a:rPr>
              <a:t>Conduct </a:t>
            </a:r>
            <a:r>
              <a:rPr lang="en-GB" sz="1100" dirty="0">
                <a:solidFill>
                  <a:schemeClr val="dk1"/>
                </a:solidFill>
                <a:sym typeface="Arial"/>
              </a:rPr>
              <a:t>a thorough exploratory data analysis (EDA). </a:t>
            </a:r>
            <a:endParaRPr lang="en-GB" sz="1100" dirty="0" smtClean="0">
              <a:solidFill>
                <a:schemeClr val="dk1"/>
              </a:solidFill>
              <a:sym typeface="Arial"/>
            </a:endParaRPr>
          </a:p>
          <a:p>
            <a:pPr marL="457200" lvl="0" indent="-29845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AutoNum type="arabicPeriod"/>
            </a:pPr>
            <a:r>
              <a:rPr lang="en-GB" sz="1100" dirty="0" smtClean="0">
                <a:solidFill>
                  <a:schemeClr val="dk1"/>
                </a:solidFill>
                <a:sym typeface="Arial"/>
              </a:rPr>
              <a:t>Clean </a:t>
            </a:r>
            <a:r>
              <a:rPr lang="en-GB" sz="1100" dirty="0">
                <a:solidFill>
                  <a:schemeClr val="dk1"/>
                </a:solidFill>
                <a:sym typeface="Arial"/>
              </a:rPr>
              <a:t>and </a:t>
            </a:r>
            <a:r>
              <a:rPr lang="en-GB" sz="1100" dirty="0" err="1">
                <a:solidFill>
                  <a:schemeClr val="dk1"/>
                </a:solidFill>
                <a:sym typeface="Arial"/>
              </a:rPr>
              <a:t>analyze</a:t>
            </a:r>
            <a:r>
              <a:rPr lang="en-GB" sz="1100" dirty="0">
                <a:solidFill>
                  <a:schemeClr val="dk1"/>
                </a:solidFill>
                <a:sym typeface="Arial"/>
              </a:rPr>
              <a:t> the data to address any unusual variables or outliers. </a:t>
            </a:r>
            <a:endParaRPr lang="en-GB" sz="1100" dirty="0" smtClean="0">
              <a:solidFill>
                <a:schemeClr val="dk1"/>
              </a:solidFill>
              <a:sym typeface="Arial"/>
            </a:endParaRPr>
          </a:p>
          <a:p>
            <a:pPr marL="457200" lvl="0" indent="-29845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AutoNum type="arabicPeriod"/>
            </a:pPr>
            <a:r>
              <a:rPr lang="en-GB" sz="1100" dirty="0" smtClean="0">
                <a:solidFill>
                  <a:schemeClr val="dk1"/>
                </a:solidFill>
                <a:sym typeface="Arial"/>
              </a:rPr>
              <a:t>Utilize </a:t>
            </a:r>
            <a:r>
              <a:rPr lang="en-GB" sz="1100" dirty="0">
                <a:solidFill>
                  <a:schemeClr val="dk1"/>
                </a:solidFill>
                <a:sym typeface="Arial"/>
              </a:rPr>
              <a:t>descriptive statistics to gain insights into the data. </a:t>
            </a:r>
            <a:endParaRPr lang="en-GB" sz="1100" dirty="0" smtClean="0">
              <a:solidFill>
                <a:schemeClr val="dk1"/>
              </a:solidFill>
              <a:sym typeface="Arial"/>
            </a:endParaRPr>
          </a:p>
          <a:p>
            <a:pPr marL="457200" lvl="0" indent="-29845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AutoNum type="arabicPeriod"/>
            </a:pPr>
            <a:r>
              <a:rPr lang="en-GB" sz="1100" dirty="0" smtClean="0">
                <a:solidFill>
                  <a:schemeClr val="dk1"/>
                </a:solidFill>
                <a:sym typeface="Arial"/>
              </a:rPr>
              <a:t>Develop </a:t>
            </a:r>
            <a:r>
              <a:rPr lang="en-GB" sz="1100" dirty="0">
                <a:solidFill>
                  <a:schemeClr val="dk1"/>
                </a:solidFill>
                <a:sym typeface="Arial"/>
              </a:rPr>
              <a:t>and execute a regression model.</a:t>
            </a:r>
            <a:endParaRPr sz="1100" dirty="0">
              <a:solidFill>
                <a:schemeClr val="dk1"/>
              </a:solidFill>
              <a:sym typeface="Arial"/>
            </a:endParaRPr>
          </a:p>
        </p:txBody>
      </p:sp>
      <p:sp>
        <p:nvSpPr>
          <p:cNvPr id="161" name="Google Shape;161;p8"/>
          <p:cNvSpPr txBox="1">
            <a:spLocks noGrp="1"/>
          </p:cNvSpPr>
          <p:nvPr>
            <p:ph type="subTitle" idx="6"/>
          </p:nvPr>
        </p:nvSpPr>
        <p:spPr>
          <a:xfrm>
            <a:off x="4051275" y="9304325"/>
            <a:ext cx="3219000" cy="6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85000"/>
              </a:lnSpc>
              <a:buClr>
                <a:schemeClr val="dk1"/>
              </a:buClr>
              <a:buSzPts val="770"/>
            </a:pPr>
            <a:r>
              <a:rPr lang="en" sz="1000" dirty="0">
                <a:solidFill>
                  <a:schemeClr val="dk1"/>
                </a:solidFill>
              </a:rPr>
              <a:t>[Alt-text] </a:t>
            </a:r>
            <a:r>
              <a:rPr lang="en-GB" sz="1000" dirty="0">
                <a:solidFill>
                  <a:schemeClr val="dk1"/>
                </a:solidFill>
              </a:rPr>
              <a:t>The </a:t>
            </a:r>
            <a:r>
              <a:rPr lang="en-GB" sz="1000" dirty="0" err="1">
                <a:solidFill>
                  <a:schemeClr val="dk1"/>
                </a:solidFill>
              </a:rPr>
              <a:t>total_amount</a:t>
            </a:r>
            <a:r>
              <a:rPr lang="en-GB" sz="1000" dirty="0">
                <a:solidFill>
                  <a:schemeClr val="dk1"/>
                </a:solidFill>
              </a:rPr>
              <a:t> variable suggests a need for additional analysis of outlier values</a:t>
            </a:r>
            <a:r>
              <a:rPr lang="en-GB" sz="1000" dirty="0" smtClean="0">
                <a:solidFill>
                  <a:schemeClr val="dk1"/>
                </a:solidFill>
              </a:rPr>
              <a:t>.</a:t>
            </a:r>
            <a:endParaRPr dirty="0"/>
          </a:p>
        </p:txBody>
      </p:sp>
      <p:pic>
        <p:nvPicPr>
          <p:cNvPr id="162" name="Google Shape;16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5575" y="5695575"/>
            <a:ext cx="876200" cy="359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4300" y="5695575"/>
            <a:ext cx="737276" cy="359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248</Words>
  <Application>Microsoft Office PowerPoint</Application>
  <PresentationFormat>Custom</PresentationFormat>
  <Paragraphs>16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Google Sans SemiBold</vt:lpstr>
      <vt:lpstr>Calibri</vt:lpstr>
      <vt:lpstr>PT Sans Narrow</vt:lpstr>
      <vt:lpstr>Roboto</vt:lpstr>
      <vt:lpstr>Arial</vt:lpstr>
      <vt:lpstr>Work Sans</vt:lpstr>
      <vt:lpstr>Google Sans</vt:lpstr>
      <vt:lpstr>Simple Light</vt:lpstr>
      <vt:lpstr>New York City TLC Project Preliminary Data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York City TLC Project Preliminary Data Summary</dc:title>
  <dc:creator>Sadam Umer</dc:creator>
  <cp:lastModifiedBy>Sadam Umer</cp:lastModifiedBy>
  <cp:revision>4</cp:revision>
  <dcterms:modified xsi:type="dcterms:W3CDTF">2024-09-15T08:33:52Z</dcterms:modified>
</cp:coreProperties>
</file>